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57" r:id="rId2"/>
    <p:sldId id="258" r:id="rId3"/>
    <p:sldId id="270" r:id="rId4"/>
    <p:sldId id="259" r:id="rId5"/>
    <p:sldId id="260" r:id="rId6"/>
    <p:sldId id="263" r:id="rId7"/>
    <p:sldId id="265" r:id="rId8"/>
    <p:sldId id="261" r:id="rId9"/>
    <p:sldId id="281" r:id="rId10"/>
    <p:sldId id="294" r:id="rId11"/>
    <p:sldId id="295" r:id="rId12"/>
    <p:sldId id="276" r:id="rId13"/>
    <p:sldId id="264" r:id="rId14"/>
    <p:sldId id="297" r:id="rId15"/>
    <p:sldId id="296" r:id="rId16"/>
    <p:sldId id="298" r:id="rId17"/>
    <p:sldId id="299" r:id="rId18"/>
    <p:sldId id="341" r:id="rId19"/>
    <p:sldId id="274" r:id="rId20"/>
    <p:sldId id="284" r:id="rId21"/>
    <p:sldId id="285" r:id="rId22"/>
    <p:sldId id="286" r:id="rId23"/>
    <p:sldId id="288" r:id="rId24"/>
    <p:sldId id="340" r:id="rId25"/>
    <p:sldId id="300" r:id="rId26"/>
    <p:sldId id="301" r:id="rId27"/>
    <p:sldId id="326" r:id="rId28"/>
    <p:sldId id="324" r:id="rId29"/>
    <p:sldId id="325" r:id="rId30"/>
    <p:sldId id="305" r:id="rId31"/>
    <p:sldId id="306" r:id="rId32"/>
    <p:sldId id="307" r:id="rId33"/>
    <p:sldId id="308" r:id="rId34"/>
    <p:sldId id="303" r:id="rId35"/>
    <p:sldId id="304" r:id="rId36"/>
    <p:sldId id="342" r:id="rId37"/>
    <p:sldId id="309" r:id="rId38"/>
    <p:sldId id="310" r:id="rId39"/>
    <p:sldId id="343" r:id="rId40"/>
    <p:sldId id="344" r:id="rId41"/>
    <p:sldId id="314" r:id="rId42"/>
    <p:sldId id="345" r:id="rId43"/>
    <p:sldId id="317" r:id="rId44"/>
    <p:sldId id="319" r:id="rId45"/>
    <p:sldId id="320" r:id="rId46"/>
    <p:sldId id="346" r:id="rId47"/>
    <p:sldId id="328" r:id="rId48"/>
    <p:sldId id="331" r:id="rId49"/>
    <p:sldId id="339" r:id="rId50"/>
    <p:sldId id="332" r:id="rId51"/>
    <p:sldId id="333" r:id="rId52"/>
    <p:sldId id="347" r:id="rId53"/>
    <p:sldId id="334" r:id="rId54"/>
    <p:sldId id="337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496" autoAdjust="0"/>
  </p:normalViewPr>
  <p:slideViewPr>
    <p:cSldViewPr>
      <p:cViewPr varScale="1">
        <p:scale>
          <a:sx n="60" d="100"/>
          <a:sy n="60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76"/>
    </p:cViewPr>
  </p:sorterViewPr>
  <p:notesViewPr>
    <p:cSldViewPr>
      <p:cViewPr varScale="1">
        <p:scale>
          <a:sx n="78" d="100"/>
          <a:sy n="78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D7760E-7D1D-43BC-81D6-1F48829F7BB6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1F89C5-BCCD-40CF-B705-2D54D84F4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6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81BEAA7-6A7F-481E-A48E-7984EE0CBF0A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BDAFA9-BD30-41F7-A609-F7714FD1A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2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31671">
              <a:defRPr/>
            </a:pP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30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6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1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00BEF8-4BA0-4568-943F-06EACEA34825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27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7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3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horizontal</a:t>
            </a:r>
            <a:r>
              <a:rPr lang="en-US" baseline="0" dirty="0" smtClean="0"/>
              <a:t> plane: important for not getting lost.  Marching band gesture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1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joints: wrist, elbow, shoulder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95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0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Subito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Where</a:t>
            </a:r>
            <a:r>
              <a:rPr lang="en-US" b="0" i="0" baseline="0" dirty="0" smtClean="0"/>
              <a:t> does the change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2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2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4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Subito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="1" i="1" baseline="0" dirty="0" smtClean="0"/>
              <a:t>Where</a:t>
            </a:r>
            <a:r>
              <a:rPr lang="en-US" b="0" i="0" baseline="0" dirty="0" smtClean="0"/>
              <a:t> does the change occur?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4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30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6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1" indent="-2329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E9307D-7E9B-494C-9DED-F9F25C22B574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Also: 1-2-3-4  1-2-3-4  1-2-3-4  1-2-3-4  on white board, with moving fermata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7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1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7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show on white board, including</a:t>
            </a:r>
            <a:r>
              <a:rPr lang="en-US" baseline="0" dirty="0" smtClean="0"/>
              <a:t> horizontal and vertical planes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white board, feedback</a:t>
            </a:r>
            <a:r>
              <a:rPr lang="en-US" baseline="0" dirty="0" smtClean="0"/>
              <a:t> from opening question: what should prep show?</a:t>
            </a:r>
          </a:p>
          <a:p>
            <a:r>
              <a:rPr lang="en-US" baseline="0" dirty="0" smtClean="0"/>
              <a:t>Eye contact, hold, clear first gesture accompanied by breath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44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</a:t>
            </a:r>
            <a:r>
              <a:rPr lang="en-US" baseline="0" dirty="0" smtClean="0"/>
              <a:t> each and evaluate for: eye contact, hold position, clarity of intent, tempo</a:t>
            </a:r>
          </a:p>
          <a:p>
            <a:r>
              <a:rPr lang="en-US" baseline="0" dirty="0" smtClean="0"/>
              <a:t>First clip shows unclear prep and no stop/command position</a:t>
            </a:r>
          </a:p>
          <a:p>
            <a:r>
              <a:rPr lang="en-US" baseline="0" dirty="0" smtClean="0"/>
              <a:t>Second is Phillip </a:t>
            </a:r>
            <a:r>
              <a:rPr lang="en-US" baseline="0" dirty="0" err="1" smtClean="0"/>
              <a:t>Brunelle</a:t>
            </a:r>
            <a:r>
              <a:rPr lang="en-US" baseline="0" dirty="0" smtClean="0"/>
              <a:t>: what IS he showing?</a:t>
            </a:r>
          </a:p>
          <a:p>
            <a:r>
              <a:rPr lang="en-US" baseline="0" dirty="0" smtClean="0"/>
              <a:t>Third clip shows preps at different tempo than piece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1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DAFA9-BD30-41F7-A609-F7714FD1A5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algn="l"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algn="l">
              <a:defRPr sz="1100">
                <a:latin typeface="Rockwel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>
              <a:defRPr sz="1100" i="0">
                <a:latin typeface="Rockwell" charset="0"/>
                <a:ea typeface="+mn-ea"/>
              </a:defRPr>
            </a:lvl1pPr>
          </a:lstStyle>
          <a:p>
            <a:pPr>
              <a:defRPr/>
            </a:pPr>
            <a:fld id="{6F86B18A-A200-4944-917F-54F11BC9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44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7533817D-827C-4817-8043-E066B8CB1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4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7238DDBF-A72B-45D3-8EC3-A46A3B9AD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2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F00EDF55-7D64-4FFB-BC2B-6AFDB58C4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5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C9D24A3-80CA-4A6C-990B-B32628E56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1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0F56F626-D311-43A9-B32B-F04DA0775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15357" y="380585"/>
              <a:ext cx="3657600" cy="4724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1314DAC-9CE9-4CCE-AABC-AE2EB9411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62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16091" y="376900"/>
              <a:ext cx="3657600" cy="47255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5BF0604C-F07E-4796-9798-8FD9B24E6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5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BCFAC0F5-463F-4E57-9554-688D50D2A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01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1515502" y="380372"/>
              <a:ext cx="3657600" cy="4723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A9603798-1148-49DC-8566-ED2B067E2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34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DC0B3362-B486-4D04-8F6E-72705F0F1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9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44C50E67-3BBE-4995-A8B8-B795B3FB1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2C714B22-2FAF-41C9-956F-B6184E487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5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 i="0">
                <a:latin typeface="Rockwell" charset="0"/>
                <a:ea typeface="+mn-ea"/>
              </a:defRPr>
            </a:lvl1pPr>
          </a:lstStyle>
          <a:p>
            <a:pPr>
              <a:defRPr/>
            </a:pPr>
            <a:fld id="{7CE58EFE-5529-453D-A2FA-3AFA63D4D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2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E7CE934C-DE15-4A7B-8C1B-CA0291BA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5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09329075-2704-4186-9413-58E067CFB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59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1518108" y="377681"/>
              <a:ext cx="3657600" cy="47234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i="1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eaLnBrk="0" hangingPunct="0"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mtClean="0">
                <a:solidFill>
                  <a:srgbClr val="FFFFFF"/>
                </a:solidFill>
                <a:latin typeface="Goudy Old Style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8EC4DB8E-4924-42A6-9C9E-4F8B2ABE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4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D8FC0337-BCD4-4654-ABFD-BF675ABC5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1ABE12D2-18B6-4AF4-A475-45B13FA04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5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r"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0">
                <a:ea typeface="+mn-ea"/>
              </a:defRPr>
            </a:lvl1pPr>
          </a:lstStyle>
          <a:p>
            <a:pPr>
              <a:defRPr/>
            </a:pPr>
            <a:fld id="{A2D70540-8B97-4FC0-9DAC-4F1516EBF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i="1">
                <a:solidFill>
                  <a:prstClr val="black"/>
                </a:solidFill>
                <a:latin typeface="Rockwel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2875" y="6305550"/>
            <a:ext cx="3717925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The Enjoyment of Music 11th, Shorter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200" i="1">
                <a:solidFill>
                  <a:prstClr val="black"/>
                </a:solidFill>
                <a:latin typeface="Impact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57682B-3683-45C8-AE41-21D3BAF897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charset="0"/>
          <a:ea typeface="ＭＳ Ｐゴシック" charset="-128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Font typeface="Arial" charset="0"/>
        <a:buChar char="•"/>
        <a:defRPr sz="24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2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•"/>
        <a:defRPr sz="2000" b="1" kern="1200">
          <a:solidFill>
            <a:schemeClr val="tx1"/>
          </a:solidFill>
          <a:latin typeface="Times New Roman"/>
          <a:ea typeface="ＭＳ Ｐゴシック" charset="-128"/>
          <a:cs typeface="Times New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xxHr4Bz5N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ryZTs18yUAo?t=22s" TargetMode="External"/><Relationship Id="rId4" Type="http://schemas.openxmlformats.org/officeDocument/2006/relationships/hyperlink" Target="https://youtu.be/unkrkteJN-0?t=23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17488"/>
            <a:ext cx="7313613" cy="925512"/>
          </a:xfrm>
        </p:spPr>
        <p:txBody>
          <a:bodyPr/>
          <a:lstStyle/>
          <a:p>
            <a:pPr eaLnBrk="1" hangingPunct="1"/>
            <a:r>
              <a:rPr lang="en-US" sz="4000" dirty="0" smtClean="0"/>
              <a:t>Foundations</a:t>
            </a:r>
            <a:r>
              <a:rPr lang="en-US" sz="4000" baseline="0" dirty="0" smtClean="0"/>
              <a:t> in conducting</a:t>
            </a:r>
            <a:endParaRPr lang="en-US" sz="40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85858" y="1295400"/>
            <a:ext cx="7972342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Two sessions</a:t>
            </a:r>
          </a:p>
          <a:p>
            <a:pPr lvl="1" eaLnBrk="1" hangingPunct="1">
              <a:defRPr/>
            </a:pPr>
            <a:r>
              <a:rPr lang="en-US" dirty="0" smtClean="0"/>
              <a:t>#1 Saturday August 15, 2-5 pm</a:t>
            </a:r>
          </a:p>
          <a:p>
            <a:pPr lvl="1" eaLnBrk="1" hangingPunct="1">
              <a:defRPr/>
            </a:pPr>
            <a:r>
              <a:rPr lang="en-US" dirty="0" smtClean="0"/>
              <a:t>#2 Monday August 17, 6:30-9:30 pm</a:t>
            </a:r>
          </a:p>
          <a:p>
            <a:pPr eaLnBrk="1" hangingPunct="1">
              <a:defRPr/>
            </a:pPr>
            <a:r>
              <a:rPr lang="en-US" dirty="0" smtClean="0"/>
              <a:t>These classes will include:</a:t>
            </a:r>
          </a:p>
          <a:p>
            <a:pPr lvl="1" eaLnBrk="1" hangingPunct="1">
              <a:defRPr/>
            </a:pPr>
            <a:r>
              <a:rPr lang="en-US" dirty="0" smtClean="0"/>
              <a:t>Presentation of basic techniques</a:t>
            </a:r>
          </a:p>
          <a:p>
            <a:pPr lvl="1" eaLnBrk="1" hangingPunct="1">
              <a:defRPr/>
            </a:pPr>
            <a:r>
              <a:rPr lang="en-US" dirty="0" smtClean="0"/>
              <a:t>Much practice in class </a:t>
            </a:r>
          </a:p>
          <a:p>
            <a:pPr lvl="1" eaLnBrk="1" hangingPunct="1">
              <a:defRPr/>
            </a:pPr>
            <a:r>
              <a:rPr lang="en-US" dirty="0" smtClean="0"/>
              <a:t>Optional assignments to practice between class times</a:t>
            </a:r>
          </a:p>
          <a:p>
            <a:pPr lvl="1" eaLnBrk="1" hangingPunct="1">
              <a:defRPr/>
            </a:pPr>
            <a:r>
              <a:rPr lang="en-US" dirty="0"/>
              <a:t>B</a:t>
            </a:r>
            <a:r>
              <a:rPr lang="en-US" dirty="0" smtClean="0"/>
              <a:t>ring your conducting problems to second class, or…</a:t>
            </a:r>
          </a:p>
          <a:p>
            <a:pPr lvl="1" eaLnBrk="1" hangingPunct="1">
              <a:defRPr/>
            </a:pPr>
            <a:r>
              <a:rPr lang="en-US" dirty="0" smtClean="0"/>
              <a:t>Send them </a:t>
            </a:r>
            <a:r>
              <a:rPr lang="en-US" i="1" dirty="0" smtClean="0"/>
              <a:t>before</a:t>
            </a:r>
            <a:r>
              <a:rPr lang="en-US" dirty="0" smtClean="0"/>
              <a:t> second class: </a:t>
            </a:r>
            <a:r>
              <a:rPr lang="en-US" u="sng" dirty="0" smtClean="0"/>
              <a:t>tholmchor@gmail.com</a:t>
            </a:r>
            <a:endParaRPr lang="en-US" u="sng" dirty="0"/>
          </a:p>
          <a:p>
            <a:pPr eaLnBrk="1" hangingPunct="1">
              <a:defRPr/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0326">
            <a:off x="6489789" y="1085878"/>
            <a:ext cx="1660348" cy="156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9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382"/>
            <a:ext cx="7313613" cy="868362"/>
          </a:xfrm>
        </p:spPr>
        <p:txBody>
          <a:bodyPr/>
          <a:lstStyle/>
          <a:p>
            <a:r>
              <a:rPr lang="en-US" dirty="0" smtClean="0"/>
              <a:t>Practice your prep!!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892" y="954744"/>
            <a:ext cx="7313613" cy="405606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 </a:t>
            </a: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1362706"/>
            <a:ext cx="7151228" cy="121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3172699"/>
            <a:ext cx="5797798" cy="126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4962717"/>
            <a:ext cx="7391401" cy="12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303" y="0"/>
            <a:ext cx="7313613" cy="868362"/>
          </a:xfrm>
        </p:spPr>
        <p:txBody>
          <a:bodyPr/>
          <a:lstStyle/>
          <a:p>
            <a:r>
              <a:rPr lang="en-US" dirty="0" smtClean="0"/>
              <a:t>More prep </a:t>
            </a:r>
            <a:r>
              <a:rPr lang="en-US" dirty="0" smtClean="0"/>
              <a:t>practice!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68362"/>
            <a:ext cx="7313613" cy="55324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70261"/>
            <a:ext cx="6732916" cy="1578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13" y="3065328"/>
            <a:ext cx="6553699" cy="1138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81151"/>
            <a:ext cx="6732916" cy="10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533400"/>
            <a:ext cx="8229600" cy="868362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/>
              <a:t>few </a:t>
            </a:r>
            <a:r>
              <a:rPr lang="en-US" dirty="0" smtClean="0"/>
              <a:t>clips of </a:t>
            </a:r>
            <a:r>
              <a:rPr lang="en-US" dirty="0" smtClean="0"/>
              <a:t>preps for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https://youtu.be/gxxHr4Bz5No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4"/>
              </a:rPr>
              <a:t>https://youtu.be/unkrkteJN-0?t=23s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youtu.be/ryZTs18yUAo?t=22s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Articulation</a:t>
            </a:r>
            <a:r>
              <a:rPr lang="en-US" dirty="0" smtClean="0"/>
              <a:t> types: legato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Legato: </a:t>
            </a:r>
          </a:p>
          <a:p>
            <a:pPr lvl="1"/>
            <a:r>
              <a:rPr lang="en-US" dirty="0" smtClean="0"/>
              <a:t>all connected, smooth </a:t>
            </a:r>
            <a:r>
              <a:rPr lang="en-US" dirty="0" smtClean="0"/>
              <a:t>movement</a:t>
            </a:r>
            <a:endParaRPr lang="en-US" dirty="0" smtClean="0"/>
          </a:p>
          <a:p>
            <a:pPr lvl="1"/>
            <a:r>
              <a:rPr lang="en-US" dirty="0" smtClean="0"/>
              <a:t>Wrist leads slightly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16013"/>
            <a:ext cx="3886200" cy="265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0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861" y="28433"/>
            <a:ext cx="7313613" cy="868362"/>
          </a:xfrm>
        </p:spPr>
        <p:txBody>
          <a:bodyPr/>
          <a:lstStyle/>
          <a:p>
            <a:r>
              <a:rPr lang="en-US" dirty="0" smtClean="0"/>
              <a:t>Practice your legato!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9800" y="933189"/>
            <a:ext cx="4648937" cy="51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Articulation types: </a:t>
            </a:r>
            <a:r>
              <a:rPr lang="en-US" u="sng" dirty="0" smtClean="0"/>
              <a:t>staccato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Staccato:</a:t>
            </a:r>
          </a:p>
          <a:p>
            <a:pPr lvl="1"/>
            <a:r>
              <a:rPr lang="en-US" dirty="0" smtClean="0"/>
              <a:t>Not connected, quick movement, </a:t>
            </a:r>
            <a:r>
              <a:rPr lang="en-US" dirty="0"/>
              <a:t>a</a:t>
            </a:r>
            <a:r>
              <a:rPr lang="en-US" dirty="0" smtClean="0"/>
              <a:t>brupt stop</a:t>
            </a:r>
          </a:p>
          <a:p>
            <a:pPr lvl="1"/>
            <a:r>
              <a:rPr lang="en-US" dirty="0" smtClean="0"/>
              <a:t>Tip of beat “flicks up” on ictus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200400"/>
            <a:ext cx="51572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313613" cy="868362"/>
          </a:xfrm>
        </p:spPr>
        <p:txBody>
          <a:bodyPr/>
          <a:lstStyle/>
          <a:p>
            <a:r>
              <a:rPr lang="en-US" dirty="0" smtClean="0"/>
              <a:t>Practice your staccato!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197" y="1219200"/>
            <a:ext cx="7700817" cy="49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3613" cy="868362"/>
          </a:xfrm>
        </p:spPr>
        <p:txBody>
          <a:bodyPr/>
          <a:lstStyle/>
          <a:p>
            <a:r>
              <a:rPr lang="en-US" dirty="0" smtClean="0"/>
              <a:t>Articulation types: </a:t>
            </a:r>
            <a:r>
              <a:rPr lang="en-US" u="sng" dirty="0" smtClean="0"/>
              <a:t>tenuto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84249"/>
            <a:ext cx="7313613" cy="1839951"/>
          </a:xfrm>
        </p:spPr>
        <p:txBody>
          <a:bodyPr/>
          <a:lstStyle/>
          <a:p>
            <a:r>
              <a:rPr lang="en-US" dirty="0" smtClean="0"/>
              <a:t>Tenuto:</a:t>
            </a:r>
          </a:p>
          <a:p>
            <a:pPr lvl="1"/>
            <a:r>
              <a:rPr lang="en-US" dirty="0" smtClean="0"/>
              <a:t>Heavily connected, horizontal motion</a:t>
            </a:r>
          </a:p>
          <a:p>
            <a:pPr lvl="1"/>
            <a:r>
              <a:rPr lang="en-US" dirty="0" smtClean="0"/>
              <a:t>Wrist leads, fingers follow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24200"/>
            <a:ext cx="3629532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your tenuto!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81200"/>
            <a:ext cx="785732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772" y="152400"/>
            <a:ext cx="7313613" cy="868362"/>
          </a:xfrm>
        </p:spPr>
        <p:txBody>
          <a:bodyPr/>
          <a:lstStyle/>
          <a:p>
            <a:r>
              <a:rPr lang="en-US" dirty="0" smtClean="0"/>
              <a:t>Articulation types: </a:t>
            </a:r>
            <a:r>
              <a:rPr lang="en-US" u="sng" dirty="0" err="1" smtClean="0"/>
              <a:t>marcato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772" y="1143000"/>
            <a:ext cx="7313613" cy="3294062"/>
          </a:xfrm>
        </p:spPr>
        <p:txBody>
          <a:bodyPr/>
          <a:lstStyle/>
          <a:p>
            <a:r>
              <a:rPr lang="en-US" dirty="0" err="1" smtClean="0"/>
              <a:t>Marcato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Heavy weight, quick but </a:t>
            </a:r>
            <a:r>
              <a:rPr lang="en-US" u="sng" dirty="0" smtClean="0"/>
              <a:t>short</a:t>
            </a:r>
            <a:r>
              <a:rPr lang="en-US" dirty="0" smtClean="0"/>
              <a:t> rebound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7" y="2288858"/>
            <a:ext cx="8449301" cy="42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92964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Topics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aseline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order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5791200" cy="5029200"/>
          </a:xfrm>
        </p:spPr>
        <p:txBody>
          <a:bodyPr/>
          <a:lstStyle/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Posture, arm/hand positions</a:t>
            </a:r>
          </a:p>
          <a:p>
            <a:pPr rtl="0" eaLnBrk="0" fontAlgn="base" hangingPunct="0"/>
            <a:r>
              <a:rPr lang="en-US" dirty="0" smtClean="0"/>
              <a:t>4- and 3-beat patterns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Preparatory gestures</a:t>
            </a:r>
          </a:p>
          <a:p>
            <a:pPr rtl="0" eaLnBrk="0" fontAlgn="base" hangingPunct="0"/>
            <a:r>
              <a:rPr lang="en-US" dirty="0" smtClean="0"/>
              <a:t>Articulations: legato, staccato, etc.</a:t>
            </a:r>
          </a:p>
          <a:p>
            <a:pPr rtl="0" eaLnBrk="0" fontAlgn="base" hangingPunct="0"/>
            <a:r>
              <a:rPr lang="en-US" dirty="0" smtClean="0"/>
              <a:t>2- and 1-beat patterns 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sz="24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Dynamic changes gradual: right hand &amp; left hand</a:t>
            </a:r>
            <a:endParaRPr lang="en-US" dirty="0" smtClean="0">
              <a:effectLst/>
            </a:endParaRPr>
          </a:p>
          <a:p>
            <a:pPr rtl="0" eaLnBrk="0" fontAlgn="base" hangingPunct="0"/>
            <a:r>
              <a:rPr lang="en-US" dirty="0" err="1" smtClean="0"/>
              <a:t>Subito</a:t>
            </a:r>
            <a:r>
              <a:rPr lang="en-US" dirty="0" smtClean="0"/>
              <a:t> d</a:t>
            </a:r>
            <a:r>
              <a:rPr lang="en-US" dirty="0" smtClean="0"/>
              <a:t>ynamic changes</a:t>
            </a:r>
            <a:endParaRPr lang="en-US" dirty="0" smtClean="0"/>
          </a:p>
          <a:p>
            <a:pPr rtl="0" eaLnBrk="0" fontAlgn="base" hangingPunct="0"/>
            <a:r>
              <a:rPr lang="en-US" dirty="0" smtClean="0">
                <a:effectLst/>
              </a:rPr>
              <a:t>Fermatas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487">
            <a:off x="6552006" y="968772"/>
            <a:ext cx="1676400" cy="140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80">
            <a:off x="6895256" y="3499206"/>
            <a:ext cx="1524000" cy="234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3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effectLst/>
              </a:rPr>
              <a:t>T</a:t>
            </a:r>
            <a:r>
              <a:rPr lang="en-US" sz="4000" baseline="0" dirty="0" smtClean="0">
                <a:effectLst/>
              </a:rPr>
              <a:t>wo-beat patterns</a:t>
            </a:r>
            <a:endParaRPr lang="en-US" sz="4000" dirty="0" smtClean="0">
              <a:effectLst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313613" cy="4056062"/>
          </a:xfrm>
        </p:spPr>
        <p:txBody>
          <a:bodyPr/>
          <a:lstStyle/>
          <a:p>
            <a:r>
              <a:rPr lang="en-US" dirty="0" smtClean="0"/>
              <a:t>staccato/</a:t>
            </a:r>
            <a:r>
              <a:rPr lang="en-US" dirty="0" err="1" smtClean="0"/>
              <a:t>marcato</a:t>
            </a:r>
            <a:r>
              <a:rPr lang="en-US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971800" cy="272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382000" cy="8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wo-beat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313613" cy="4495800"/>
          </a:xfrm>
        </p:spPr>
        <p:txBody>
          <a:bodyPr/>
          <a:lstStyle/>
          <a:p>
            <a:r>
              <a:rPr lang="en-US" dirty="0" smtClean="0"/>
              <a:t>Fast tempos, dry articulation, wrist only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3048000" cy="306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1600"/>
            <a:ext cx="805391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2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3613" cy="868362"/>
          </a:xfrm>
        </p:spPr>
        <p:txBody>
          <a:bodyPr/>
          <a:lstStyle/>
          <a:p>
            <a:r>
              <a:rPr lang="en-US" baseline="0" dirty="0" smtClean="0"/>
              <a:t>2-beat: slow, legato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96" y="30329"/>
            <a:ext cx="2094904" cy="202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7" y="2229929"/>
            <a:ext cx="7468196" cy="44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16"/>
            <a:ext cx="7313613" cy="868362"/>
          </a:xfrm>
        </p:spPr>
        <p:txBody>
          <a:bodyPr/>
          <a:lstStyle/>
          <a:p>
            <a:r>
              <a:rPr lang="en-US" dirty="0" smtClean="0"/>
              <a:t>Right-hand dynamics: </a:t>
            </a:r>
            <a:r>
              <a:rPr lang="en-US" u="sng" dirty="0" smtClean="0"/>
              <a:t>gradual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627690"/>
            <a:ext cx="5791200" cy="392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942676"/>
            <a:ext cx="502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ontrol three joints: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Elbow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houlder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right hand dynamics!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57400"/>
            <a:ext cx="7313613" cy="86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" y="3169969"/>
            <a:ext cx="799864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2285"/>
            <a:ext cx="7313613" cy="868362"/>
          </a:xfrm>
        </p:spPr>
        <p:txBody>
          <a:bodyPr/>
          <a:lstStyle/>
          <a:p>
            <a:pPr algn="l"/>
            <a:r>
              <a:rPr lang="en-US" sz="3600" dirty="0" smtClean="0"/>
              <a:t>More practice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407" y="206156"/>
            <a:ext cx="4495800" cy="64510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800600" y="304800"/>
            <a:ext cx="0" cy="24608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7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 smtClean="0"/>
              <a:t>Right-hand dynamics: </a:t>
            </a:r>
            <a:r>
              <a:rPr lang="en-US" u="sng" dirty="0" err="1" smtClean="0"/>
              <a:t>subito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70" y="1371600"/>
            <a:ext cx="6997472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2" y="2968379"/>
            <a:ext cx="864990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4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16"/>
            <a:ext cx="7313613" cy="868362"/>
          </a:xfrm>
        </p:spPr>
        <p:txBody>
          <a:bodyPr/>
          <a:lstStyle/>
          <a:p>
            <a:r>
              <a:rPr lang="en-US" dirty="0" smtClean="0"/>
              <a:t>Left-hand dynamics: gradual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38200"/>
            <a:ext cx="4495800" cy="3046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31" y="4290906"/>
            <a:ext cx="7994322" cy="949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31" y="5424667"/>
            <a:ext cx="7994322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565"/>
            <a:ext cx="7313613" cy="868362"/>
          </a:xfrm>
        </p:spPr>
        <p:txBody>
          <a:bodyPr/>
          <a:lstStyle/>
          <a:p>
            <a:pPr algn="l"/>
            <a:r>
              <a:rPr lang="en-US" sz="3600" dirty="0" smtClean="0"/>
              <a:t>More Practice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sz="3200" dirty="0" smtClean="0"/>
              <a:t>Left Hand dynamics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06995"/>
            <a:ext cx="4495800" cy="645100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334000" y="504716"/>
            <a:ext cx="0" cy="24608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4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868362"/>
          </a:xfrm>
        </p:spPr>
        <p:txBody>
          <a:bodyPr/>
          <a:lstStyle/>
          <a:p>
            <a:r>
              <a:rPr lang="en-US" dirty="0" smtClean="0"/>
              <a:t>Left-hand dynamics: </a:t>
            </a:r>
            <a:r>
              <a:rPr lang="en-US" dirty="0" err="1" smtClean="0"/>
              <a:t>subito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70" y="1371600"/>
            <a:ext cx="6997472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2" y="2968379"/>
            <a:ext cx="8649907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8" y="103187"/>
            <a:ext cx="7313613" cy="868362"/>
          </a:xfrm>
        </p:spPr>
        <p:txBody>
          <a:bodyPr/>
          <a:lstStyle/>
          <a:p>
            <a:r>
              <a:rPr lang="en-US" altLang="ja-JP" dirty="0" smtClean="0"/>
              <a:t>Topic </a:t>
            </a:r>
            <a:r>
              <a:rPr lang="en-US" altLang="ja-JP" dirty="0" smtClean="0"/>
              <a:t>in order </a:t>
            </a:r>
            <a:r>
              <a:rPr lang="en-US" altLang="ja-JP" dirty="0" smtClean="0"/>
              <a:t>(cont.)</a:t>
            </a:r>
            <a:r>
              <a:rPr lang="ja-JP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0279" y="1122848"/>
            <a:ext cx="7313613" cy="53541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Right-hand cues</a:t>
            </a:r>
          </a:p>
          <a:p>
            <a:r>
              <a:rPr lang="en-US" dirty="0" smtClean="0"/>
              <a:t>Left-hand cues</a:t>
            </a:r>
          </a:p>
          <a:p>
            <a:r>
              <a:rPr lang="en-US" dirty="0" smtClean="0"/>
              <a:t>Compound meters</a:t>
            </a:r>
          </a:p>
          <a:p>
            <a:r>
              <a:rPr lang="en-US" dirty="0" smtClean="0"/>
              <a:t>Divided patterns </a:t>
            </a:r>
          </a:p>
          <a:p>
            <a:r>
              <a:rPr lang="en-US" dirty="0" smtClean="0"/>
              <a:t>Changing meters</a:t>
            </a:r>
          </a:p>
          <a:p>
            <a:r>
              <a:rPr lang="en-US" dirty="0" smtClean="0"/>
              <a:t>Tempo changes gradual</a:t>
            </a:r>
          </a:p>
          <a:p>
            <a:r>
              <a:rPr lang="en-US" dirty="0" smtClean="0"/>
              <a:t>Tempo changes </a:t>
            </a:r>
            <a:r>
              <a:rPr lang="en-US" dirty="0" err="1" smtClean="0"/>
              <a:t>subito</a:t>
            </a:r>
            <a:endParaRPr lang="en-US" dirty="0" smtClean="0"/>
          </a:p>
          <a:p>
            <a:r>
              <a:rPr lang="en-US" dirty="0" smtClean="0"/>
              <a:t>Rehearsal paradigm</a:t>
            </a:r>
          </a:p>
          <a:p>
            <a:r>
              <a:rPr lang="en-US" dirty="0" smtClean="0"/>
              <a:t>Knowing the layers of the score: most, less, least important</a:t>
            </a:r>
          </a:p>
          <a:p>
            <a:r>
              <a:rPr lang="en-US" dirty="0" smtClean="0"/>
              <a:t>Your questions: submit before next class or bring</a:t>
            </a:r>
          </a:p>
          <a:p>
            <a:pPr lvl="1"/>
            <a:r>
              <a:rPr lang="en-US" dirty="0" smtClean="0"/>
              <a:t>Send to tholmchor@gmail.com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284">
            <a:off x="6086903" y="1046607"/>
            <a:ext cx="1581371" cy="1428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5129">
            <a:off x="6712452" y="2841276"/>
            <a:ext cx="1752600" cy="21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Fermatas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671" y="1507498"/>
            <a:ext cx="5485210" cy="3429000"/>
          </a:xfrm>
        </p:spPr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basic types</a:t>
            </a:r>
            <a:endParaRPr lang="en-US" dirty="0" smtClean="0"/>
          </a:p>
          <a:p>
            <a:pPr lvl="1"/>
            <a:r>
              <a:rPr lang="en-US" dirty="0" smtClean="0"/>
              <a:t>Hold + full stop (caesura):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Hold + No Breath and continue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Hold + cut-off and continue:</a:t>
            </a:r>
          </a:p>
          <a:p>
            <a:pPr marL="342900" lvl="1" indent="0">
              <a:buNone/>
            </a:pPr>
            <a:r>
              <a:rPr lang="en-US" dirty="0"/>
              <a:t>	</a:t>
            </a:r>
            <a:r>
              <a:rPr lang="en-US" dirty="0" smtClean="0"/>
              <a:t>(end of cut = start of prep)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81" y="799473"/>
            <a:ext cx="62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5" y="1992319"/>
            <a:ext cx="966623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73" y="2761938"/>
            <a:ext cx="993305" cy="47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73" y="3592555"/>
            <a:ext cx="745079" cy="5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8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3238"/>
            <a:ext cx="8534400" cy="868362"/>
          </a:xfrm>
        </p:spPr>
        <p:txBody>
          <a:bodyPr/>
          <a:lstStyle/>
          <a:p>
            <a:r>
              <a:rPr lang="en-US" dirty="0" smtClean="0"/>
              <a:t>Fermata I: Hold + full stop (caesura)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524000"/>
            <a:ext cx="759310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Fermata II: hold but no break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447800"/>
            <a:ext cx="689754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8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8534400" cy="868362"/>
          </a:xfrm>
        </p:spPr>
        <p:txBody>
          <a:bodyPr/>
          <a:lstStyle/>
          <a:p>
            <a:r>
              <a:rPr lang="en-US" dirty="0" smtClean="0"/>
              <a:t>Fermata III: hold + breath in tempo, no pause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676400"/>
            <a:ext cx="6945963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980" y="5303838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cut-off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gesture and prep into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 motion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163783" cy="868362"/>
          </a:xfrm>
        </p:spPr>
        <p:txBody>
          <a:bodyPr/>
          <a:lstStyle/>
          <a:p>
            <a:r>
              <a:rPr lang="en-US" sz="3600" dirty="0" smtClean="0"/>
              <a:t>Practice</a:t>
            </a:r>
            <a:r>
              <a:rPr lang="en-US" sz="3600" dirty="0" smtClean="0"/>
              <a:t>: exercise with all three types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29" y="1981200"/>
            <a:ext cx="8404354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895">
            <a:off x="3352800" y="3810000"/>
            <a:ext cx="1917222" cy="21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31" y="152400"/>
            <a:ext cx="7313613" cy="868362"/>
          </a:xfrm>
        </p:spPr>
        <p:txBody>
          <a:bodyPr/>
          <a:lstStyle/>
          <a:p>
            <a:r>
              <a:rPr lang="en-US" dirty="0" smtClean="0"/>
              <a:t>Right-hand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4486"/>
            <a:ext cx="7313613" cy="4056062"/>
          </a:xfrm>
        </p:spPr>
        <p:txBody>
          <a:bodyPr/>
          <a:lstStyle/>
          <a:p>
            <a:r>
              <a:rPr lang="en-US" u="sng" dirty="0" smtClean="0"/>
              <a:t>Eye contact</a:t>
            </a:r>
          </a:p>
          <a:p>
            <a:r>
              <a:rPr lang="en-US" dirty="0" smtClean="0"/>
              <a:t>Minimize two beats ahead</a:t>
            </a:r>
          </a:p>
          <a:p>
            <a:r>
              <a:rPr lang="en-US" dirty="0" smtClean="0"/>
              <a:t>Prep one beat ahead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31" y="3323230"/>
            <a:ext cx="7033525" cy="16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3613" cy="868362"/>
          </a:xfrm>
        </p:spPr>
        <p:txBody>
          <a:bodyPr/>
          <a:lstStyle/>
          <a:p>
            <a:r>
              <a:rPr lang="en-US" dirty="0" smtClean="0"/>
              <a:t>Practice right-hand cues!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219200"/>
            <a:ext cx="5487194" cy="52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338"/>
            <a:ext cx="7313613" cy="868362"/>
          </a:xfrm>
        </p:spPr>
        <p:txBody>
          <a:bodyPr/>
          <a:lstStyle/>
          <a:p>
            <a:r>
              <a:rPr lang="en-US" dirty="0" smtClean="0"/>
              <a:t>Left-hand cues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6906" y="1096832"/>
            <a:ext cx="7848600" cy="5042667"/>
          </a:xfrm>
        </p:spPr>
        <p:txBody>
          <a:bodyPr/>
          <a:lstStyle/>
          <a:p>
            <a:pPr lvl="1"/>
            <a:r>
              <a:rPr lang="en-US" u="sng" dirty="0" smtClean="0"/>
              <a:t>Eye contact</a:t>
            </a:r>
          </a:p>
          <a:p>
            <a:pPr lvl="1"/>
            <a:r>
              <a:rPr lang="en-US" dirty="0" smtClean="0"/>
              <a:t>Left hand at attention two or more beats ahead of cue</a:t>
            </a:r>
          </a:p>
          <a:p>
            <a:pPr lvl="1"/>
            <a:r>
              <a:rPr lang="en-US" dirty="0" smtClean="0"/>
              <a:t>Begin prep one beat early, including breath</a:t>
            </a:r>
          </a:p>
          <a:p>
            <a:pPr lvl="1"/>
            <a:r>
              <a:rPr lang="en-US" dirty="0" smtClean="0"/>
              <a:t>Cue arrives on ictus of new entrance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64" y="3204284"/>
            <a:ext cx="5185113" cy="134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64" y="4903686"/>
            <a:ext cx="5257993" cy="14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5610220"/>
            <a:ext cx="390178" cy="38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9833" y="4903686"/>
            <a:ext cx="390178" cy="38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654" y="4967415"/>
            <a:ext cx="390178" cy="38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654" y="3234084"/>
            <a:ext cx="390178" cy="384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117" y="3877351"/>
            <a:ext cx="390178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Left-hand</a:t>
            </a:r>
            <a:r>
              <a:rPr lang="en-US" baseline="0" dirty="0" smtClean="0"/>
              <a:t> cues in real music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98" y="1524000"/>
            <a:ext cx="697701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17" y="3886200"/>
            <a:ext cx="70222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304800"/>
            <a:ext cx="7313613" cy="868362"/>
          </a:xfrm>
        </p:spPr>
        <p:txBody>
          <a:bodyPr/>
          <a:lstStyle/>
          <a:p>
            <a:r>
              <a:rPr lang="en-US" dirty="0" smtClean="0"/>
              <a:t>Practice left-hand cues!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205" y="1173162"/>
            <a:ext cx="5334000" cy="51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Posture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90" y="1752600"/>
            <a:ext cx="7313613" cy="4056062"/>
          </a:xfrm>
        </p:spPr>
        <p:txBody>
          <a:bodyPr/>
          <a:lstStyle/>
          <a:p>
            <a:r>
              <a:rPr lang="en-US" dirty="0" smtClean="0"/>
              <a:t>Conductor’s posture…a model for good </a:t>
            </a:r>
            <a:r>
              <a:rPr lang="en-US" dirty="0"/>
              <a:t>s</a:t>
            </a:r>
            <a:r>
              <a:rPr lang="en-US" dirty="0" smtClean="0"/>
              <a:t>inger’s posture</a:t>
            </a:r>
          </a:p>
          <a:p>
            <a:pPr lvl="1"/>
            <a:r>
              <a:rPr lang="en-US" dirty="0" smtClean="0"/>
              <a:t>Tall spine</a:t>
            </a:r>
          </a:p>
          <a:p>
            <a:pPr lvl="1"/>
            <a:r>
              <a:rPr lang="en-US" dirty="0" smtClean="0"/>
              <a:t>Shoulders back</a:t>
            </a:r>
          </a:p>
          <a:p>
            <a:pPr lvl="1"/>
            <a:r>
              <a:rPr lang="en-US" dirty="0" smtClean="0"/>
              <a:t>Tail tucked 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048000"/>
            <a:ext cx="2802364" cy="2760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956">
            <a:off x="7391550" y="360529"/>
            <a:ext cx="1325178" cy="23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0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304800"/>
            <a:ext cx="7530354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2514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. 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93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734655"/>
          </a:xfrm>
        </p:spPr>
        <p:txBody>
          <a:bodyPr/>
          <a:lstStyle/>
          <a:p>
            <a:r>
              <a:rPr lang="en-US" sz="3200" dirty="0" smtClean="0"/>
              <a:t>Compound </a:t>
            </a:r>
            <a:r>
              <a:rPr lang="en-US" sz="3200" dirty="0" smtClean="0"/>
              <a:t>meters (3 division of pulse)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755"/>
            <a:ext cx="7313613" cy="4056062"/>
          </a:xfrm>
        </p:spPr>
        <p:txBody>
          <a:bodyPr/>
          <a:lstStyle/>
          <a:p>
            <a:r>
              <a:rPr lang="en-US" dirty="0" smtClean="0"/>
              <a:t>6/8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9/8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12/8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48" y="800042"/>
            <a:ext cx="2205750" cy="2171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956" y="2590800"/>
            <a:ext cx="2202232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048" y="4191000"/>
            <a:ext cx="2206883" cy="220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28600"/>
            <a:ext cx="7313613" cy="868362"/>
          </a:xfrm>
        </p:spPr>
        <p:txBody>
          <a:bodyPr/>
          <a:lstStyle/>
          <a:p>
            <a:r>
              <a:rPr lang="en-US" dirty="0" smtClean="0"/>
              <a:t>Practice compound meters!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219200"/>
            <a:ext cx="4724400" cy="52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9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285" y="174626"/>
            <a:ext cx="7313613" cy="868362"/>
          </a:xfrm>
        </p:spPr>
        <p:txBody>
          <a:bodyPr/>
          <a:lstStyle/>
          <a:p>
            <a:r>
              <a:rPr lang="en-US" dirty="0" smtClean="0"/>
              <a:t>Divided 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4/4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3/4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2/4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1676400" cy="1753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099" y="2755742"/>
            <a:ext cx="1779701" cy="1831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4791969"/>
            <a:ext cx="1676400" cy="16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13613" cy="868362"/>
          </a:xfrm>
        </p:spPr>
        <p:txBody>
          <a:bodyPr/>
          <a:lstStyle/>
          <a:p>
            <a:r>
              <a:rPr lang="en-US" dirty="0" smtClean="0"/>
              <a:t>Pract</a:t>
            </a:r>
            <a:r>
              <a:rPr lang="en-US" dirty="0" smtClean="0"/>
              <a:t>ice divided meter plus dynamics and cues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337" y="1367051"/>
            <a:ext cx="63057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52400"/>
            <a:ext cx="6934201" cy="685800"/>
          </a:xfrm>
        </p:spPr>
        <p:txBody>
          <a:bodyPr/>
          <a:lstStyle/>
          <a:p>
            <a:r>
              <a:rPr lang="en-US" dirty="0" smtClean="0"/>
              <a:t>Changing meters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838200"/>
            <a:ext cx="5311392" cy="2812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38600"/>
            <a:ext cx="5334000" cy="253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152400"/>
            <a:ext cx="7313613" cy="868362"/>
          </a:xfrm>
        </p:spPr>
        <p:txBody>
          <a:bodyPr/>
          <a:lstStyle/>
          <a:p>
            <a:r>
              <a:rPr lang="en-US" dirty="0" smtClean="0"/>
              <a:t>Practice meter changes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686" y="1143000"/>
            <a:ext cx="5809038" cy="51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3613" cy="868362"/>
          </a:xfrm>
        </p:spPr>
        <p:txBody>
          <a:bodyPr/>
          <a:lstStyle/>
          <a:p>
            <a:r>
              <a:rPr lang="en-US" dirty="0" smtClean="0"/>
              <a:t>Tempo changes: gradual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87" y="1122098"/>
            <a:ext cx="7001438" cy="1539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949" y="889629"/>
            <a:ext cx="1790950" cy="228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87" y="2915157"/>
            <a:ext cx="7030341" cy="1499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87" y="4959655"/>
            <a:ext cx="7001437" cy="1519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759602"/>
            <a:ext cx="4105848" cy="2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28600"/>
            <a:ext cx="7313613" cy="868362"/>
          </a:xfrm>
        </p:spPr>
        <p:txBody>
          <a:bodyPr/>
          <a:lstStyle/>
          <a:p>
            <a:r>
              <a:rPr lang="en-US" dirty="0" smtClean="0"/>
              <a:t>Tempo changes: sudden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06" y="1340069"/>
            <a:ext cx="6096000" cy="51762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09800" y="4114800"/>
            <a:ext cx="685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88444"/>
            <a:ext cx="8001000" cy="868362"/>
          </a:xfrm>
        </p:spPr>
        <p:txBody>
          <a:bodyPr/>
          <a:lstStyle/>
          <a:p>
            <a:r>
              <a:rPr lang="en-US" sz="3600" dirty="0" smtClean="0"/>
              <a:t>Rehearsal </a:t>
            </a:r>
            <a:r>
              <a:rPr lang="en-US" sz="3600" dirty="0" smtClean="0"/>
              <a:t>paradigm: foundation first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Emotional/intellectual ownership </a:t>
            </a:r>
          </a:p>
          <a:p>
            <a:r>
              <a:rPr lang="en-US" dirty="0" smtClean="0"/>
              <a:t>Expressive nuance</a:t>
            </a:r>
          </a:p>
          <a:p>
            <a:r>
              <a:rPr lang="en-US" dirty="0" smtClean="0"/>
              <a:t>Text </a:t>
            </a:r>
          </a:p>
          <a:p>
            <a:r>
              <a:rPr lang="en-US" dirty="0" smtClean="0"/>
              <a:t>Balance</a:t>
            </a:r>
          </a:p>
          <a:p>
            <a:r>
              <a:rPr lang="en-US" dirty="0" smtClean="0"/>
              <a:t>Rhythm/intonation</a:t>
            </a:r>
          </a:p>
          <a:p>
            <a:r>
              <a:rPr lang="en-US" dirty="0" smtClean="0"/>
              <a:t>Intonation/rhythm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>
            <a:off x="5181600" y="1305339"/>
            <a:ext cx="3429000" cy="441960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267200" y="5029200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4487803" y="4408278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46998" y="3763169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013206" y="3090614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56598" y="2504662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851089" y="1905000"/>
            <a:ext cx="609600" cy="152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791200" y="4114800"/>
            <a:ext cx="2209800" cy="0"/>
          </a:xfrm>
          <a:prstGeom prst="line">
            <a:avLst/>
          </a:prstGeom>
          <a:ln w="38100">
            <a:solidFill>
              <a:srgbClr val="FFFF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2912293"/>
            <a:ext cx="1357313" cy="4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3" y="2224541"/>
            <a:ext cx="739213" cy="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3473580"/>
            <a:ext cx="1722437" cy="6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4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and hand </a:t>
            </a:r>
            <a:r>
              <a:rPr lang="en-US" dirty="0" smtClean="0"/>
              <a:t>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577" y="1735138"/>
            <a:ext cx="6903258" cy="405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015"/>
            <a:ext cx="7313613" cy="868362"/>
          </a:xfrm>
        </p:spPr>
        <p:txBody>
          <a:bodyPr/>
          <a:lstStyle/>
          <a:p>
            <a:r>
              <a:rPr lang="en-US" dirty="0" smtClean="0"/>
              <a:t>Knowing the score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062" y="919926"/>
            <a:ext cx="7313613" cy="405606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KNOW </a:t>
            </a:r>
            <a:r>
              <a:rPr lang="en-US" dirty="0" smtClean="0"/>
              <a:t>every part, every phrase, </a:t>
            </a:r>
            <a:r>
              <a:rPr lang="en-US" dirty="0" smtClean="0"/>
              <a:t>color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Which part(s) most important, less, least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24" y="2057400"/>
            <a:ext cx="675072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0053"/>
            <a:ext cx="7313613" cy="868362"/>
          </a:xfrm>
        </p:spPr>
        <p:txBody>
          <a:bodyPr/>
          <a:lstStyle/>
          <a:p>
            <a:r>
              <a:rPr lang="en-US" dirty="0" smtClean="0"/>
              <a:t>Knowing</a:t>
            </a:r>
            <a:r>
              <a:rPr lang="en-US" baseline="0" dirty="0" smtClean="0"/>
              <a:t> the score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671" y="762000"/>
            <a:ext cx="6078329" cy="3537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671" y="4572000"/>
            <a:ext cx="6078329" cy="15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2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01000" cy="868362"/>
          </a:xfrm>
        </p:spPr>
        <p:txBody>
          <a:bodyPr/>
          <a:lstStyle/>
          <a:p>
            <a:r>
              <a:rPr lang="en-US" dirty="0" smtClean="0"/>
              <a:t>Layers: which are most important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388660"/>
            <a:ext cx="6251516" cy="45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8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313613" cy="868362"/>
          </a:xfrm>
        </p:spPr>
        <p:txBody>
          <a:bodyPr/>
          <a:lstStyle/>
          <a:p>
            <a:r>
              <a:rPr lang="en-US" dirty="0" smtClean="0"/>
              <a:t>Layers: shape and importance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111" y="944562"/>
            <a:ext cx="4495800" cy="2716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205" y="3810000"/>
            <a:ext cx="4448706" cy="29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3613" cy="868362"/>
          </a:xfrm>
        </p:spPr>
        <p:txBody>
          <a:bodyPr/>
          <a:lstStyle/>
          <a:p>
            <a:r>
              <a:rPr lang="en-US" dirty="0" smtClean="0"/>
              <a:t>Optional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516" y="1143000"/>
            <a:ext cx="7313613" cy="4741862"/>
          </a:xfrm>
        </p:spPr>
        <p:txBody>
          <a:bodyPr/>
          <a:lstStyle/>
          <a:p>
            <a:r>
              <a:rPr lang="en-US" dirty="0" smtClean="0"/>
              <a:t>Your questions</a:t>
            </a:r>
          </a:p>
          <a:p>
            <a:r>
              <a:rPr lang="en-US" dirty="0" smtClean="0"/>
              <a:t>Choral </a:t>
            </a:r>
            <a:r>
              <a:rPr lang="en-US" dirty="0" smtClean="0"/>
              <a:t>tuning</a:t>
            </a:r>
          </a:p>
          <a:p>
            <a:pPr lvl="1"/>
            <a:r>
              <a:rPr lang="en-US" dirty="0" smtClean="0"/>
              <a:t>The natural overtone series</a:t>
            </a:r>
          </a:p>
          <a:p>
            <a:pPr lvl="1"/>
            <a:r>
              <a:rPr lang="en-US" dirty="0" smtClean="0"/>
              <a:t>“just” vs “equal-temperament” tuning</a:t>
            </a:r>
          </a:p>
          <a:p>
            <a:pPr lvl="1"/>
            <a:r>
              <a:rPr lang="en-US" dirty="0" smtClean="0"/>
              <a:t>Vowels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71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152400"/>
            <a:ext cx="6858000" cy="609600"/>
          </a:xfrm>
        </p:spPr>
        <p:txBody>
          <a:bodyPr/>
          <a:lstStyle/>
          <a:p>
            <a:r>
              <a:rPr lang="en-US" dirty="0" smtClean="0"/>
              <a:t>The basic four-beat pattern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762000"/>
            <a:ext cx="21336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048000"/>
            <a:ext cx="4038600" cy="33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0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0"/>
            <a:ext cx="7010401" cy="762000"/>
          </a:xfrm>
        </p:spPr>
        <p:txBody>
          <a:bodyPr/>
          <a:lstStyle/>
          <a:p>
            <a:r>
              <a:rPr lang="en-US" dirty="0" smtClean="0"/>
              <a:t>The Three-beat</a:t>
            </a:r>
            <a:r>
              <a:rPr lang="en-US" baseline="0" dirty="0" smtClean="0"/>
              <a:t> pattern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762000"/>
            <a:ext cx="2172236" cy="2161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76600"/>
            <a:ext cx="669988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Preparatory</a:t>
            </a:r>
            <a:r>
              <a:rPr lang="en-US" baseline="0" dirty="0" smtClean="0"/>
              <a:t> gesture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should it show?</a:t>
            </a:r>
          </a:p>
          <a:p>
            <a:r>
              <a:rPr lang="en-US" dirty="0" smtClean="0"/>
              <a:t>It should show…</a:t>
            </a:r>
            <a:endParaRPr lang="en-US" baseline="0" dirty="0" smtClean="0"/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Exact beginning of the first tone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Dynamic level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Articulation: staccato—legato—</a:t>
            </a:r>
            <a:r>
              <a:rPr lang="en-US" sz="2200" b="1" kern="1200" dirty="0" err="1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marcato</a:t>
            </a: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 </a:t>
            </a:r>
          </a:p>
          <a:p>
            <a:pPr lvl="1">
              <a:spcAft>
                <a:spcPts val="2400"/>
              </a:spcAft>
            </a:pPr>
            <a:r>
              <a:rPr lang="en-US" sz="2200" b="1" kern="1200" dirty="0" smtClean="0">
                <a:solidFill>
                  <a:schemeClr val="tx1"/>
                </a:solidFill>
                <a:effectLst/>
                <a:latin typeface="Times New Roman"/>
                <a:ea typeface="ＭＳ Ｐゴシック" charset="-128"/>
                <a:cs typeface="Times New Roman"/>
              </a:rPr>
              <a:t>Tempo </a:t>
            </a:r>
          </a:p>
          <a:p>
            <a:pPr marL="0" lvl="0" indent="0">
              <a:spcAft>
                <a:spcPts val="2400"/>
              </a:spcAft>
              <a:buNone/>
            </a:pPr>
            <a:endParaRPr lang="en-US" sz="2400" b="1" kern="1200" dirty="0" smtClean="0">
              <a:solidFill>
                <a:schemeClr val="tx1"/>
              </a:solidFill>
              <a:effectLst/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100">
            <a:off x="7002265" y="1274348"/>
            <a:ext cx="1600200" cy="177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52" y="3429000"/>
            <a:ext cx="2940385" cy="73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215">
            <a:off x="3037666" y="5224763"/>
            <a:ext cx="2356170" cy="83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478">
            <a:off x="6265974" y="4930022"/>
            <a:ext cx="2067330" cy="88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557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 gesture…you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540" y="1371598"/>
            <a:ext cx="7313613" cy="5257802"/>
          </a:xfrm>
        </p:spPr>
        <p:txBody>
          <a:bodyPr>
            <a:normAutofit/>
          </a:bodyPr>
          <a:lstStyle/>
          <a:p>
            <a:r>
              <a:rPr lang="en-US" dirty="0" smtClean="0"/>
              <a:t>Eye contact</a:t>
            </a:r>
          </a:p>
          <a:p>
            <a:r>
              <a:rPr lang="en-US" dirty="0" smtClean="0"/>
              <a:t>Music already playing inside</a:t>
            </a:r>
          </a:p>
          <a:p>
            <a:r>
              <a:rPr lang="en-US" dirty="0" smtClean="0"/>
              <a:t>Attention</a:t>
            </a:r>
            <a:r>
              <a:rPr lang="en-US" dirty="0" smtClean="0"/>
              <a:t> </a:t>
            </a:r>
            <a:r>
              <a:rPr lang="en-US" dirty="0" smtClean="0"/>
              <a:t>position: complete stop before prep</a:t>
            </a:r>
          </a:p>
          <a:p>
            <a:r>
              <a:rPr lang="en-US" dirty="0" smtClean="0"/>
              <a:t>Clear gesture showing…</a:t>
            </a:r>
          </a:p>
          <a:p>
            <a:pPr lvl="1"/>
            <a:r>
              <a:rPr lang="en-US" dirty="0" smtClean="0"/>
              <a:t>Tempo</a:t>
            </a:r>
          </a:p>
          <a:p>
            <a:pPr lvl="1"/>
            <a:r>
              <a:rPr lang="en-US" dirty="0" smtClean="0"/>
              <a:t>Dynamic</a:t>
            </a:r>
          </a:p>
          <a:p>
            <a:pPr lvl="1"/>
            <a:r>
              <a:rPr lang="en-US" dirty="0" smtClean="0"/>
              <a:t>Articulation</a:t>
            </a:r>
          </a:p>
          <a:p>
            <a:r>
              <a:rPr lang="en-US" dirty="0"/>
              <a:t>V</a:t>
            </a:r>
            <a:r>
              <a:rPr lang="en-US" dirty="0" smtClean="0"/>
              <a:t>isible breath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360">
            <a:off x="5308644" y="4803670"/>
            <a:ext cx="1946639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0" y="1230657"/>
            <a:ext cx="1133557" cy="73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6821">
            <a:off x="6965781" y="1379678"/>
            <a:ext cx="937986" cy="117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12487</TotalTime>
  <Words>785</Words>
  <Application>Microsoft Office PowerPoint</Application>
  <PresentationFormat>On-screen Show (4:3)</PresentationFormat>
  <Paragraphs>214</Paragraphs>
  <Slides>54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Calibri</vt:lpstr>
      <vt:lpstr>Goudy Old Style</vt:lpstr>
      <vt:lpstr>Impact</vt:lpstr>
      <vt:lpstr>Rockwell</vt:lpstr>
      <vt:lpstr>Times New Roman</vt:lpstr>
      <vt:lpstr>Inkwell</vt:lpstr>
      <vt:lpstr>Foundations in conducting</vt:lpstr>
      <vt:lpstr>   Topics in order</vt:lpstr>
      <vt:lpstr>Topic in order (cont.) </vt:lpstr>
      <vt:lpstr>Posture  </vt:lpstr>
      <vt:lpstr>Arm and hand position</vt:lpstr>
      <vt:lpstr>The basic four-beat pattern</vt:lpstr>
      <vt:lpstr>The Three-beat pattern</vt:lpstr>
      <vt:lpstr>The Preparatory gesture</vt:lpstr>
      <vt:lpstr>Prep gesture…you need:</vt:lpstr>
      <vt:lpstr>Practice your prep!!</vt:lpstr>
      <vt:lpstr>More prep practice!</vt:lpstr>
      <vt:lpstr>A few clips of preps for review</vt:lpstr>
      <vt:lpstr>Articulation types: legato</vt:lpstr>
      <vt:lpstr>Practice your legato!</vt:lpstr>
      <vt:lpstr>Articulation types: staccato</vt:lpstr>
      <vt:lpstr>Practice your staccato!</vt:lpstr>
      <vt:lpstr>Articulation types: tenuto</vt:lpstr>
      <vt:lpstr>Practice your tenuto!</vt:lpstr>
      <vt:lpstr>Articulation types: marcato</vt:lpstr>
      <vt:lpstr>Two-beat patterns </vt:lpstr>
      <vt:lpstr>Two-beat patterns</vt:lpstr>
      <vt:lpstr>2-beat: slow, legato</vt:lpstr>
      <vt:lpstr>Right-hand dynamics: gradual</vt:lpstr>
      <vt:lpstr>Practice right hand dynamics!</vt:lpstr>
      <vt:lpstr>More practice!</vt:lpstr>
      <vt:lpstr>Right-hand dynamics: subito</vt:lpstr>
      <vt:lpstr>Left-hand dynamics: gradual</vt:lpstr>
      <vt:lpstr>More Practice! Left Hand dynamics</vt:lpstr>
      <vt:lpstr>Left-hand dynamics: subito</vt:lpstr>
      <vt:lpstr>Fermatas</vt:lpstr>
      <vt:lpstr>Fermata I: Hold + full stop (caesura)</vt:lpstr>
      <vt:lpstr>Fermata II: hold but no break</vt:lpstr>
      <vt:lpstr>Fermata III: hold + breath in tempo, no pause</vt:lpstr>
      <vt:lpstr>Practice: exercise with all three types</vt:lpstr>
      <vt:lpstr>Right-hand cues</vt:lpstr>
      <vt:lpstr>Practice right-hand cues!</vt:lpstr>
      <vt:lpstr>Left-hand cues</vt:lpstr>
      <vt:lpstr>Left-hand cues in real music</vt:lpstr>
      <vt:lpstr>Practice left-hand cues!</vt:lpstr>
      <vt:lpstr>PowerPoint Presentation</vt:lpstr>
      <vt:lpstr>Compound meters (3 division of pulse)</vt:lpstr>
      <vt:lpstr>Practice compound meters!</vt:lpstr>
      <vt:lpstr>Divided meters</vt:lpstr>
      <vt:lpstr>Practice divided meter plus dynamics and cues</vt:lpstr>
      <vt:lpstr>Changing meters</vt:lpstr>
      <vt:lpstr>Practice meter changes</vt:lpstr>
      <vt:lpstr>Tempo changes: gradual</vt:lpstr>
      <vt:lpstr>Tempo changes: sudden</vt:lpstr>
      <vt:lpstr>Rehearsal paradigm: foundation first</vt:lpstr>
      <vt:lpstr>Knowing the score</vt:lpstr>
      <vt:lpstr>Knowing the score</vt:lpstr>
      <vt:lpstr>Layers: which are most important</vt:lpstr>
      <vt:lpstr>Layers: shape and importance</vt:lpstr>
      <vt:lpstr>Optional</vt:lpstr>
    </vt:vector>
  </TitlesOfParts>
  <Company>Northwestern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Temp User</dc:creator>
  <cp:lastModifiedBy>Holm, Thomas</cp:lastModifiedBy>
  <cp:revision>202</cp:revision>
  <cp:lastPrinted>2016-09-21T14:08:22Z</cp:lastPrinted>
  <dcterms:created xsi:type="dcterms:W3CDTF">2016-09-07T07:42:47Z</dcterms:created>
  <dcterms:modified xsi:type="dcterms:W3CDTF">2020-08-07T08:37:17Z</dcterms:modified>
</cp:coreProperties>
</file>